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70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1E8B-DBAF-4977-ABA5-3F271A3B19D7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EFE1-4877-42D0-A0F5-1D894693E8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3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sam.net/godsdiensten/hindoeism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Hindoeïsme (samsam.net)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EFE1-4877-42D0-A0F5-1D894693E8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3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Met het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Holi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-feest wordt de komst van de lente gevierd. Het is de meest levendige, kleurrijkste feestdag van het jaar. Op de avond voor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Holi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worden vreugdevuren aangestoken, waarop een pop in de gedaante van de valse heks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Holika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wordt verbrand. De volgende dag begint het plezier. Mensen gooien gekleurd water en poeder over elkaar heen.</a:t>
            </a:r>
          </a:p>
          <a:p>
            <a:endParaRPr lang="nl-NL" b="0" i="0" dirty="0">
              <a:solidFill>
                <a:srgbClr val="000000"/>
              </a:solidFill>
              <a:effectLst/>
              <a:latin typeface="Museo Sans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Het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Dussehra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-feest duurt 10 dagen en is in september. In Oost-India wordt het feest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Durga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Puja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genoemd en vieren de gelovigen de zege van de godin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Durga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op de boze stierendemon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Mahishasura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.</a:t>
            </a:r>
          </a:p>
          <a:p>
            <a:endParaRPr lang="nl-NL" b="0" i="0" dirty="0">
              <a:solidFill>
                <a:srgbClr val="000000"/>
              </a:solidFill>
              <a:effectLst/>
              <a:latin typeface="Museo Sans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Het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Divali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-feest is een van de belangrijkste hindoe feesten. Het wordt eind oktober of begin november gevierd.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Divali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is het feest van het licht. De mensen steken heel veel kleine olielampjes aan en zetten die in rijen bij hun deuren en ramen.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Divali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is een periode om onder andere de godin van het geluk,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Lakshmi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, te eren.</a:t>
            </a:r>
          </a:p>
          <a:p>
            <a:endParaRPr lang="nl-NL" b="0" i="0" dirty="0">
              <a:solidFill>
                <a:srgbClr val="000000"/>
              </a:solidFill>
              <a:effectLst/>
              <a:latin typeface="Museo Sans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et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Raksha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feest heet eigenlijk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Raksha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Bandan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. Het is een familiefeest dat in augustus wordt gevierd. Zusjes binden felgekleurde armbanden,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Museo Sans"/>
              </a:rPr>
              <a:t>rakhis</a:t>
            </a:r>
            <a:r>
              <a:rPr lang="nl-NL" b="0" i="0" dirty="0">
                <a:solidFill>
                  <a:srgbClr val="000000"/>
                </a:solidFill>
                <a:effectLst/>
                <a:latin typeface="Museo Sans"/>
              </a:rPr>
              <a:t> genoemd, om de rechterpols van hun broers om hun genegenheid te tonen. Ze vragen bovendien bescherming voor hun broers in het komende jaar. In ruil moeten broers hun zusjes geld of cadeaus geven.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EFE1-4877-42D0-A0F5-1D894693E8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5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November 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886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P360MWOz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8ywHnmyj9PA?feature=oembed" TargetMode="External"/><Relationship Id="rId1" Type="http://schemas.openxmlformats.org/officeDocument/2006/relationships/video" Target="https://www.youtube.com/embed/G3SNUvglZM4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F462-0D2D-45F1-A983-FDCEFF932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1" r="22824" b="-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B1DE39-F90F-47FC-9062-26F297D4D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Hindoeïsme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083F4D-FB46-4E71-A2D2-B5A0B363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endParaRPr lang="nl-N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2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CE3197-8BBA-49A1-A8A7-F47FB244A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8757"/>
            <a:ext cx="12192002" cy="2378310"/>
          </a:xfrm>
          <a:prstGeom prst="rect">
            <a:avLst/>
          </a:prstGeom>
          <a:gradFill>
            <a:gsLst>
              <a:gs pos="0">
                <a:schemeClr val="accent5">
                  <a:alpha val="88000"/>
                </a:schemeClr>
              </a:gs>
              <a:gs pos="84000">
                <a:schemeClr val="accent2">
                  <a:alpha val="96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3" y="-28758"/>
            <a:ext cx="11734798" cy="237831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6">
                  <a:alpha val="44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01756" y="-3271597"/>
            <a:ext cx="2376595" cy="8865706"/>
          </a:xfrm>
          <a:prstGeom prst="rect">
            <a:avLst/>
          </a:prstGeom>
          <a:gradFill>
            <a:gsLst>
              <a:gs pos="0">
                <a:schemeClr val="accent4">
                  <a:alpha val="19000"/>
                </a:schemeClr>
              </a:gs>
              <a:gs pos="99000">
                <a:schemeClr val="accent5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F659EF-908D-4966-A06A-6FF4C6D8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0"/>
            <a:ext cx="9448800" cy="1029437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Ontstaan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8081AE-ED56-4711-85D4-15F0E90F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2103798"/>
            <a:ext cx="4600352" cy="25876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111566-6158-47F2-BFBD-713AB3AE5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3" r="22751" b="1"/>
          <a:stretch/>
        </p:blipFill>
        <p:spPr>
          <a:xfrm>
            <a:off x="6220048" y="1675418"/>
            <a:ext cx="3112409" cy="301607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7D0DA-6AAF-4D53-BA7C-9F1000F0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993537"/>
            <a:ext cx="9448800" cy="1332078"/>
          </a:xfrm>
        </p:spPr>
        <p:txBody>
          <a:bodyPr>
            <a:normAutofit/>
          </a:bodyPr>
          <a:lstStyle/>
          <a:p>
            <a:r>
              <a:rPr lang="nl-NL" sz="1400" b="0" i="0" dirty="0">
                <a:effectLst/>
                <a:latin typeface="Museo Slab"/>
              </a:rPr>
              <a:t>Hindoeïsme ontstond zo’n vierduizend jaar geleden in India </a:t>
            </a:r>
            <a:endParaRPr lang="nl-NL" sz="1400" dirty="0">
              <a:latin typeface="Museo Slab"/>
            </a:endParaRPr>
          </a:p>
          <a:p>
            <a:r>
              <a:rPr lang="nl-NL" sz="1400" b="0" i="0" dirty="0">
                <a:effectLst/>
                <a:latin typeface="Museo Slab"/>
              </a:rPr>
              <a:t>De heilige taal van het hindoeïsme is het Sanskriet.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3440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Geluk in Nepal ligt op de bodem van de rivier">
            <a:hlinkClick r:id="" action="ppaction://media"/>
            <a:extLst>
              <a:ext uri="{FF2B5EF4-FFF2-40B4-BE49-F238E27FC236}">
                <a16:creationId xmlns:a16="http://schemas.microsoft.com/office/drawing/2014/main" id="{F257C2EB-0E23-4179-ADCC-CB76BBC47A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0551" y="1412748"/>
            <a:ext cx="7007225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CE3197-8BBA-49A1-A8A7-F47FB244A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8757"/>
            <a:ext cx="12192002" cy="2378310"/>
          </a:xfrm>
          <a:prstGeom prst="rect">
            <a:avLst/>
          </a:prstGeom>
          <a:gradFill>
            <a:gsLst>
              <a:gs pos="0">
                <a:schemeClr val="accent5">
                  <a:alpha val="88000"/>
                </a:schemeClr>
              </a:gs>
              <a:gs pos="84000">
                <a:schemeClr val="accent2">
                  <a:alpha val="96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3" y="-28758"/>
            <a:ext cx="11734798" cy="237831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6">
                  <a:alpha val="44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01756" y="-3271597"/>
            <a:ext cx="2376595" cy="8865706"/>
          </a:xfrm>
          <a:prstGeom prst="rect">
            <a:avLst/>
          </a:prstGeom>
          <a:gradFill>
            <a:gsLst>
              <a:gs pos="0">
                <a:schemeClr val="accent4">
                  <a:alpha val="19000"/>
                </a:schemeClr>
              </a:gs>
              <a:gs pos="99000">
                <a:schemeClr val="accent5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2D5B6C-4D0F-424C-847B-C004294C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103798"/>
            <a:ext cx="4600352" cy="25876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E04874-95EA-4F38-AA67-2C70A544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48" y="2103798"/>
            <a:ext cx="4600352" cy="258769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65F5D3-1594-40B5-B850-B49D8473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993537"/>
            <a:ext cx="9448800" cy="1332078"/>
          </a:xfrm>
        </p:spPr>
        <p:txBody>
          <a:bodyPr>
            <a:normAutofit/>
          </a:bodyPr>
          <a:lstStyle/>
          <a:p>
            <a:r>
              <a:rPr lang="nl-NL" sz="1400" b="0" i="0">
                <a:effectLst/>
                <a:latin typeface="Museo Sans"/>
              </a:rPr>
              <a:t>Veel hindoes dragen een stip op hun voorhoofd. Dat heet een bindi. </a:t>
            </a:r>
          </a:p>
          <a:p>
            <a:r>
              <a:rPr lang="nl-NL" sz="1400">
                <a:latin typeface="Museo Sans"/>
              </a:rPr>
              <a:t>Koeien zijn in het Hindoeïsme heilig. </a:t>
            </a:r>
          </a:p>
          <a:p>
            <a:r>
              <a:rPr lang="nl-NL" sz="1400">
                <a:latin typeface="Museo Sans"/>
              </a:rPr>
              <a:t>Hindoes bidden en offeren in gebouwen die ze mandir of tempel noemen.</a:t>
            </a:r>
          </a:p>
        </p:txBody>
      </p:sp>
    </p:spTree>
    <p:extLst>
      <p:ext uri="{BB962C8B-B14F-4D97-AF65-F5344CB8AC3E}">
        <p14:creationId xmlns:p14="http://schemas.microsoft.com/office/powerpoint/2010/main" val="338680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CE3197-8BBA-49A1-A8A7-F47FB244A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8757"/>
            <a:ext cx="12192002" cy="2378310"/>
          </a:xfrm>
          <a:prstGeom prst="rect">
            <a:avLst/>
          </a:prstGeom>
          <a:gradFill>
            <a:gsLst>
              <a:gs pos="0">
                <a:schemeClr val="accent5">
                  <a:alpha val="88000"/>
                </a:schemeClr>
              </a:gs>
              <a:gs pos="84000">
                <a:schemeClr val="accent2">
                  <a:alpha val="96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3" y="-28758"/>
            <a:ext cx="11734798" cy="237831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6">
                  <a:alpha val="44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01756" y="-3271597"/>
            <a:ext cx="2376595" cy="8865706"/>
          </a:xfrm>
          <a:prstGeom prst="rect">
            <a:avLst/>
          </a:prstGeom>
          <a:gradFill>
            <a:gsLst>
              <a:gs pos="0">
                <a:schemeClr val="accent4">
                  <a:alpha val="19000"/>
                </a:schemeClr>
              </a:gs>
              <a:gs pos="99000">
                <a:schemeClr val="accent5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DA6880-8D2A-4073-BBC2-390E573D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103798"/>
            <a:ext cx="4600352" cy="25876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3D4C1C-8C47-4058-B0AA-E3CD8E88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48" y="2103798"/>
            <a:ext cx="4600352" cy="258769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C71E1-BFEE-4314-869C-F545A871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993537"/>
            <a:ext cx="9448800" cy="1332078"/>
          </a:xfrm>
        </p:spPr>
        <p:txBody>
          <a:bodyPr>
            <a:normAutofit/>
          </a:bodyPr>
          <a:lstStyle/>
          <a:p>
            <a:r>
              <a:rPr lang="nl-NL" sz="1400" b="0" i="0">
                <a:effectLst/>
                <a:latin typeface="Museo Sans"/>
              </a:rPr>
              <a:t>Het hindoeïsme kent veel verschillende goden en godinnen</a:t>
            </a:r>
          </a:p>
          <a:p>
            <a:r>
              <a:rPr lang="nl-NL" sz="1400" b="0" i="0">
                <a:effectLst/>
                <a:latin typeface="Museo Sans"/>
              </a:rPr>
              <a:t>De drie belangrijkste kenmerken vinden we terug in de trimurti of drie-éénheid: de goden Brahma (de schepper), Vishnu (de beschermer) en Shiva (de verwoester). 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865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EF1A06-61E3-462B-AA22-E0CABD6D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3" b="12472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AC547-F6F4-48EE-AB77-8DF7200B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r>
              <a:rPr lang="nl-NL" sz="1400" b="0" i="0">
                <a:effectLst/>
                <a:latin typeface="Museo Sans"/>
              </a:rPr>
              <a:t>Voor hindoes zijn ook sommige rivieren heilig, zoals de Ganges die door India en Bangladesh stroomt.</a:t>
            </a:r>
          </a:p>
          <a:p>
            <a:r>
              <a:rPr lang="nl-NL" sz="1400" b="0" i="0">
                <a:effectLst/>
                <a:latin typeface="Museo Sans"/>
              </a:rPr>
              <a:t>Als hindoes sterven, worden zij gecremeerd. Hun as wordt daarna, als het kan, in de Ganges uitgestrooid. </a:t>
            </a:r>
            <a:endParaRPr lang="nl-NL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1F660F9-CF93-42D0-8FCF-627A0710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04" y="-1"/>
            <a:ext cx="12180792" cy="234407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alpha val="94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29196" cy="2344079"/>
          </a:xfrm>
          <a:prstGeom prst="rect">
            <a:avLst/>
          </a:prstGeom>
          <a:gradFill>
            <a:gsLst>
              <a:gs pos="0">
                <a:schemeClr val="accent5">
                  <a:alpha val="82000"/>
                </a:schemeClr>
              </a:gs>
              <a:gs pos="68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50699" y="-4697223"/>
            <a:ext cx="2347802" cy="11734800"/>
          </a:xfrm>
          <a:prstGeom prst="rect">
            <a:avLst/>
          </a:prstGeom>
          <a:gradFill>
            <a:gsLst>
              <a:gs pos="0">
                <a:schemeClr val="accent6">
                  <a:alpha val="26000"/>
                </a:schemeClr>
              </a:gs>
              <a:gs pos="99000">
                <a:schemeClr val="accent5">
                  <a:alpha val="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nlinemedia 5" title="Simran viert Divali in Paramaribo">
            <a:hlinkClick r:id="" action="ppaction://media"/>
            <a:extLst>
              <a:ext uri="{FF2B5EF4-FFF2-40B4-BE49-F238E27FC236}">
                <a16:creationId xmlns:a16="http://schemas.microsoft.com/office/drawing/2014/main" id="{DC7EBC44-5033-4A4F-A9F0-35426F976D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1601" y="1854558"/>
            <a:ext cx="2905048" cy="16413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080377-CEB5-4A50-92AB-FFE797DC9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565" y="1854558"/>
            <a:ext cx="2985264" cy="1679211"/>
          </a:xfrm>
          <a:prstGeom prst="rect">
            <a:avLst/>
          </a:prstGeom>
        </p:spPr>
      </p:pic>
      <p:pic>
        <p:nvPicPr>
          <p:cNvPr id="4" name="Onlinemedia 3" title="Happy Holi in Amsterdam Zuidoost">
            <a:hlinkClick r:id="" action="ppaction://media"/>
            <a:extLst>
              <a:ext uri="{FF2B5EF4-FFF2-40B4-BE49-F238E27FC236}">
                <a16:creationId xmlns:a16="http://schemas.microsoft.com/office/drawing/2014/main" id="{56F755F7-436C-4798-B5F7-66F50C3125D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909744" y="1854558"/>
            <a:ext cx="2910655" cy="164452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D5593-8CF7-40B0-B615-21E3A46F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076664"/>
            <a:ext cx="9448800" cy="1233984"/>
          </a:xfrm>
        </p:spPr>
        <p:txBody>
          <a:bodyPr>
            <a:normAutofit/>
          </a:bodyPr>
          <a:lstStyle/>
          <a:p>
            <a:r>
              <a:rPr lang="nl-NL" sz="1400" b="0" i="0">
                <a:effectLst/>
                <a:latin typeface="Museo Slab"/>
              </a:rPr>
              <a:t>De belangrijkste feestdagen in het hindoeïsme zijn Holi, Dussehra, Divali en Raksha.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3747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01B2A"/>
      </a:dk2>
      <a:lt2>
        <a:srgbClr val="F1F0F3"/>
      </a:lt2>
      <a:accent1>
        <a:srgbClr val="76AF1F"/>
      </a:accent1>
      <a:accent2>
        <a:srgbClr val="A8A512"/>
      </a:accent2>
      <a:accent3>
        <a:srgbClr val="E18F25"/>
      </a:accent3>
      <a:accent4>
        <a:srgbClr val="D53317"/>
      </a:accent4>
      <a:accent5>
        <a:srgbClr val="E7295C"/>
      </a:accent5>
      <a:accent6>
        <a:srgbClr val="D5179A"/>
      </a:accent6>
      <a:hlink>
        <a:srgbClr val="C0424F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Breedbeeld</PresentationFormat>
  <Paragraphs>22</Paragraphs>
  <Slides>7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Museo Sans</vt:lpstr>
      <vt:lpstr>Museo Slab</vt:lpstr>
      <vt:lpstr>Tw Cen MT</vt:lpstr>
      <vt:lpstr>GradientRiseVTI</vt:lpstr>
      <vt:lpstr>Hindoeïsme </vt:lpstr>
      <vt:lpstr>Ontstaan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Religies</dc:title>
  <dc:creator>stephenny stel</dc:creator>
  <cp:lastModifiedBy>stephenny stel</cp:lastModifiedBy>
  <cp:revision>3</cp:revision>
  <dcterms:created xsi:type="dcterms:W3CDTF">2021-11-03T12:53:29Z</dcterms:created>
  <dcterms:modified xsi:type="dcterms:W3CDTF">2021-11-03T13:14:21Z</dcterms:modified>
</cp:coreProperties>
</file>