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370" autoAdjust="0"/>
  </p:normalViewPr>
  <p:slideViewPr>
    <p:cSldViewPr snapToGrid="0">
      <p:cViewPr varScale="1">
        <p:scale>
          <a:sx n="57" d="100"/>
          <a:sy n="57" d="100"/>
        </p:scale>
        <p:origin x="10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7D1E8B-DBAF-4977-ABA5-3F271A3B19D7}" type="datetimeFigureOut">
              <a:rPr lang="nl-NL" smtClean="0"/>
              <a:t>3-11-2021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7EFE1-4877-42D0-A0F5-1D894693E87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384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amsam.net/godsdiensten/hindoeisme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hlinkClick r:id="rId3"/>
              </a:rPr>
              <a:t>Hindoeïsme (samsam.net)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97EFE1-4877-42D0-A0F5-1D894693E87C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2332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Met het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Holi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-feest wordt de komst van de lente gevierd. Het is de meest levendige, kleurrijkste feestdag van het jaar. Op de avond voor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Holi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worden vreugdevuren aangestoken, waarop een pop in de gedaante van de valse heks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Holika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wordt verbrand. De volgende dag begint het plezier. Mensen gooien gekleurd water en poeder over elkaar heen.</a:t>
            </a:r>
          </a:p>
          <a:p>
            <a:endParaRPr lang="nl-NL" b="0" i="0" dirty="0">
              <a:solidFill>
                <a:srgbClr val="000000"/>
              </a:solidFill>
              <a:effectLst/>
              <a:latin typeface="Museo Sans"/>
            </a:endParaRPr>
          </a:p>
          <a:p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Het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Dussehra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-feest duurt 10 dagen en is in september. In Oost-India wordt het feest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Durga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Puja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genoemd en vieren de gelovigen de zege van de godin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Durga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op de boze stierendemon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Mahishasura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.</a:t>
            </a:r>
          </a:p>
          <a:p>
            <a:endParaRPr lang="nl-NL" b="0" i="0" dirty="0">
              <a:solidFill>
                <a:srgbClr val="000000"/>
              </a:solidFill>
              <a:effectLst/>
              <a:latin typeface="Museo Sans"/>
            </a:endParaRPr>
          </a:p>
          <a:p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Het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Divali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-feest is een van de belangrijkste hindoe feesten. Het wordt eind oktober of begin november gevierd.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Divali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is het feest van het licht. De mensen steken heel veel kleine olielampjes aan en zetten die in rijen bij hun deuren en ramen.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Divali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is een periode om onder andere de godin van het geluk,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Lakshmi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, te eren.</a:t>
            </a:r>
          </a:p>
          <a:p>
            <a:endParaRPr lang="nl-NL" b="0" i="0" dirty="0">
              <a:solidFill>
                <a:srgbClr val="000000"/>
              </a:solidFill>
              <a:effectLst/>
              <a:latin typeface="Museo Sans"/>
            </a:endParaRPr>
          </a:p>
          <a:p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et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Raksha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feest heet eigenlijk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Raksha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Bandan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. Het is een familiefeest dat in augustus wordt gevierd. Zusjes binden felgekleurde armbanden, </a:t>
            </a:r>
            <a:r>
              <a:rPr lang="nl-NL" b="0" i="0" dirty="0" err="1">
                <a:solidFill>
                  <a:srgbClr val="000000"/>
                </a:solidFill>
                <a:effectLst/>
                <a:latin typeface="Museo Sans"/>
              </a:rPr>
              <a:t>rakhis</a:t>
            </a:r>
            <a:r>
              <a:rPr lang="nl-NL" b="0" i="0" dirty="0">
                <a:solidFill>
                  <a:srgbClr val="000000"/>
                </a:solidFill>
                <a:effectLst/>
                <a:latin typeface="Museo Sans"/>
              </a:rPr>
              <a:t> genoemd, om de rechterpols van hun broers om hun genegenheid te tonen. Ze vragen bovendien bescherming voor hun broers in het komende jaar. In ruil moeten broers hun zusjes geld of cadeaus geven. 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97EFE1-4877-42D0-A0F5-1D894693E87C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151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16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64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097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606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034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659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408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612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98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31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Wednesday, November 3, 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719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Wednesday, November 3, 2021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‹nr.›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16886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40" r:id="rId4"/>
    <p:sldLayoutId id="2147483741" r:id="rId5"/>
    <p:sldLayoutId id="2147483746" r:id="rId6"/>
    <p:sldLayoutId id="2147483742" r:id="rId7"/>
    <p:sldLayoutId id="2147483743" r:id="rId8"/>
    <p:sldLayoutId id="2147483744" r:id="rId9"/>
    <p:sldLayoutId id="2147483745" r:id="rId10"/>
    <p:sldLayoutId id="214748374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GP360MWOzc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jpeg"/><Relationship Id="rId2" Type="http://schemas.openxmlformats.org/officeDocument/2006/relationships/video" Target="https://www.youtube.com/embed/8ywHnmyj9PA?feature=oembed" TargetMode="External"/><Relationship Id="rId1" Type="http://schemas.openxmlformats.org/officeDocument/2006/relationships/video" Target="https://www.youtube.com/embed/G3SNUvglZM4?feature=oembed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6F292AA-C8DB-4CAA-97C9-456CF8540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9F462-0D2D-45F1-A983-FDCEFF9325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21" r="22824" b="-1"/>
          <a:stretch/>
        </p:blipFill>
        <p:spPr>
          <a:xfrm>
            <a:off x="-1" y="10"/>
            <a:ext cx="458790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A065953-3D69-4CD4-80C3-DF10DEB4C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2" y="-429"/>
            <a:ext cx="7604097" cy="6857571"/>
          </a:xfrm>
          <a:prstGeom prst="rect">
            <a:avLst/>
          </a:prstGeom>
          <a:gradFill>
            <a:gsLst>
              <a:gs pos="0">
                <a:schemeClr val="accent6">
                  <a:lumMod val="75000"/>
                  <a:alpha val="73000"/>
                </a:schemeClr>
              </a:gs>
              <a:gs pos="100000">
                <a:schemeClr val="accent2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B36DB5-F10D-4EDB-87E2-ECB9301FF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901" y="0"/>
            <a:ext cx="7604097" cy="6858000"/>
          </a:xfrm>
          <a:prstGeom prst="rect">
            <a:avLst/>
          </a:prstGeom>
          <a:gradFill>
            <a:gsLst>
              <a:gs pos="0">
                <a:schemeClr val="accent5">
                  <a:alpha val="37000"/>
                </a:schemeClr>
              </a:gs>
              <a:gs pos="98000">
                <a:schemeClr val="accent2">
                  <a:alpha val="66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46F195D-95DC-419E-BBC1-E2B601A60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599847" y="4355164"/>
            <a:ext cx="7592151" cy="2502836"/>
          </a:xfrm>
          <a:prstGeom prst="rect">
            <a:avLst/>
          </a:prstGeom>
          <a:gradFill>
            <a:gsLst>
              <a:gs pos="22000">
                <a:schemeClr val="accent6">
                  <a:alpha val="39000"/>
                </a:schemeClr>
              </a:gs>
              <a:gs pos="82000">
                <a:schemeClr val="accent5">
                  <a:alpha val="19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256CF5B-1DAD-4912-86B9-FCA73369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chemeClr val="accent4">
                  <a:lumMod val="20000"/>
                  <a:lumOff val="80000"/>
                  <a:alpha val="0"/>
                </a:schemeClr>
              </a:gs>
              <a:gs pos="100000">
                <a:schemeClr val="accent6">
                  <a:alpha val="18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B1DE39-F90F-47FC-9062-26F297D4D4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5425" y="768485"/>
            <a:ext cx="6133656" cy="3169674"/>
          </a:xfrm>
        </p:spPr>
        <p:txBody>
          <a:bodyPr>
            <a:normAutofit/>
          </a:bodyPr>
          <a:lstStyle/>
          <a:p>
            <a:pPr algn="r"/>
            <a:r>
              <a:rPr lang="nl-NL" dirty="0">
                <a:solidFill>
                  <a:schemeClr val="bg1"/>
                </a:solidFill>
              </a:rPr>
              <a:t>Hindoeïsme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1083F4D-FB46-4E71-A2D2-B5A0B363A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2918" y="4793128"/>
            <a:ext cx="5462494" cy="1141157"/>
          </a:xfrm>
        </p:spPr>
        <p:txBody>
          <a:bodyPr>
            <a:normAutofit/>
          </a:bodyPr>
          <a:lstStyle/>
          <a:p>
            <a:pPr algn="r"/>
            <a:endParaRPr lang="nl-NL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22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CCE3197-8BBA-49A1-A8A7-F47FB244A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5D9031-3674-45D6-A9CD-3B5502BD8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28757"/>
            <a:ext cx="12192002" cy="2378310"/>
          </a:xfrm>
          <a:prstGeom prst="rect">
            <a:avLst/>
          </a:prstGeom>
          <a:gradFill>
            <a:gsLst>
              <a:gs pos="0">
                <a:schemeClr val="accent5">
                  <a:alpha val="88000"/>
                </a:schemeClr>
              </a:gs>
              <a:gs pos="84000">
                <a:schemeClr val="accent2">
                  <a:alpha val="96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6FC2C8-85D1-469C-8765-2381A8D22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3" y="-28758"/>
            <a:ext cx="11734798" cy="2378312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6">
                  <a:alpha val="44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5E72AC0-5005-4864-BFA5-33B5E0BC5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01756" y="-3271597"/>
            <a:ext cx="2376595" cy="8865706"/>
          </a:xfrm>
          <a:prstGeom prst="rect">
            <a:avLst/>
          </a:prstGeom>
          <a:gradFill>
            <a:gsLst>
              <a:gs pos="0">
                <a:schemeClr val="accent4">
                  <a:alpha val="19000"/>
                </a:schemeClr>
              </a:gs>
              <a:gs pos="99000">
                <a:schemeClr val="accent5">
                  <a:alpha val="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F659EF-908D-4966-A06A-6FF4C6D8A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457200"/>
            <a:ext cx="9448800" cy="1029437"/>
          </a:xfrm>
        </p:spPr>
        <p:txBody>
          <a:bodyPr anchor="ctr">
            <a:norm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Ontstaan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28081AE-ED56-4711-85D4-15F0E90F0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1" y="2103798"/>
            <a:ext cx="4600352" cy="258769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5111566-6158-47F2-BFBD-713AB3AE58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203" r="22751" b="1"/>
          <a:stretch/>
        </p:blipFill>
        <p:spPr>
          <a:xfrm>
            <a:off x="6220048" y="1675418"/>
            <a:ext cx="3112409" cy="301607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D7D0DA-6AAF-4D53-BA7C-9F1000F0C9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4993537"/>
            <a:ext cx="9448800" cy="1332078"/>
          </a:xfrm>
        </p:spPr>
        <p:txBody>
          <a:bodyPr>
            <a:normAutofit/>
          </a:bodyPr>
          <a:lstStyle/>
          <a:p>
            <a:r>
              <a:rPr lang="nl-NL" sz="1400" b="0" i="0" dirty="0">
                <a:effectLst/>
                <a:latin typeface="Museo Slab"/>
              </a:rPr>
              <a:t>Hindoeïsme ontstond zo’n vierduizend jaar geleden in India </a:t>
            </a:r>
            <a:endParaRPr lang="nl-NL" sz="1400" dirty="0">
              <a:latin typeface="Museo Slab"/>
            </a:endParaRPr>
          </a:p>
          <a:p>
            <a:r>
              <a:rPr lang="nl-NL" sz="1400" b="0" i="0" dirty="0">
                <a:effectLst/>
                <a:latin typeface="Museo Slab"/>
              </a:rPr>
              <a:t>De heilige taal van het hindoeïsme is het Sanskriet.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4034402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nlinemedia 3" title="Geluk in Nepal ligt op de bodem van de rivier">
            <a:hlinkClick r:id="" action="ppaction://media"/>
            <a:extLst>
              <a:ext uri="{FF2B5EF4-FFF2-40B4-BE49-F238E27FC236}">
                <a16:creationId xmlns:a16="http://schemas.microsoft.com/office/drawing/2014/main" id="{F257C2EB-0E23-4179-ADCC-CB76BBC47AA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20551" y="1412748"/>
            <a:ext cx="7007225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54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CCE3197-8BBA-49A1-A8A7-F47FB244A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C5D9031-3674-45D6-A9CD-3B5502BD8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28757"/>
            <a:ext cx="12192002" cy="2378310"/>
          </a:xfrm>
          <a:prstGeom prst="rect">
            <a:avLst/>
          </a:prstGeom>
          <a:gradFill>
            <a:gsLst>
              <a:gs pos="0">
                <a:schemeClr val="accent5">
                  <a:alpha val="88000"/>
                </a:schemeClr>
              </a:gs>
              <a:gs pos="84000">
                <a:schemeClr val="accent2">
                  <a:alpha val="96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16FC2C8-85D1-469C-8765-2381A8D22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3" y="-28758"/>
            <a:ext cx="11734798" cy="2378312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6">
                  <a:alpha val="44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E72AC0-5005-4864-BFA5-33B5E0BC5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01756" y="-3271597"/>
            <a:ext cx="2376595" cy="8865706"/>
          </a:xfrm>
          <a:prstGeom prst="rect">
            <a:avLst/>
          </a:prstGeom>
          <a:gradFill>
            <a:gsLst>
              <a:gs pos="0">
                <a:schemeClr val="accent4">
                  <a:alpha val="19000"/>
                </a:schemeClr>
              </a:gs>
              <a:gs pos="99000">
                <a:schemeClr val="accent5">
                  <a:alpha val="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92D5B6C-4D0F-424C-847B-C004294CB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1" y="2103798"/>
            <a:ext cx="4600352" cy="258769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91E04874-95EA-4F38-AA67-2C70A5444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048" y="2103798"/>
            <a:ext cx="4600352" cy="258769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865F5D3-1594-40B5-B850-B49D84736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4993537"/>
            <a:ext cx="9448800" cy="1332078"/>
          </a:xfrm>
        </p:spPr>
        <p:txBody>
          <a:bodyPr>
            <a:normAutofit/>
          </a:bodyPr>
          <a:lstStyle/>
          <a:p>
            <a:r>
              <a:rPr lang="nl-NL" sz="1400" b="0" i="0">
                <a:effectLst/>
                <a:latin typeface="Museo Sans"/>
              </a:rPr>
              <a:t>Veel hindoes dragen een stip op hun voorhoofd. Dat heet een bindi. </a:t>
            </a:r>
          </a:p>
          <a:p>
            <a:r>
              <a:rPr lang="nl-NL" sz="1400">
                <a:latin typeface="Museo Sans"/>
              </a:rPr>
              <a:t>Koeien zijn in het Hindoeïsme heilig. </a:t>
            </a:r>
          </a:p>
          <a:p>
            <a:r>
              <a:rPr lang="nl-NL" sz="1400">
                <a:latin typeface="Museo Sans"/>
              </a:rPr>
              <a:t>Hindoes bidden en offeren in gebouwen die ze mandir of tempel noemen.</a:t>
            </a:r>
          </a:p>
        </p:txBody>
      </p:sp>
    </p:spTree>
    <p:extLst>
      <p:ext uri="{BB962C8B-B14F-4D97-AF65-F5344CB8AC3E}">
        <p14:creationId xmlns:p14="http://schemas.microsoft.com/office/powerpoint/2010/main" val="3386804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CCE3197-8BBA-49A1-A8A7-F47FB244A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5D9031-3674-45D6-A9CD-3B5502BD8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28757"/>
            <a:ext cx="12192002" cy="2378310"/>
          </a:xfrm>
          <a:prstGeom prst="rect">
            <a:avLst/>
          </a:prstGeom>
          <a:gradFill>
            <a:gsLst>
              <a:gs pos="0">
                <a:schemeClr val="accent5">
                  <a:alpha val="88000"/>
                </a:schemeClr>
              </a:gs>
              <a:gs pos="84000">
                <a:schemeClr val="accent2">
                  <a:alpha val="96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6FC2C8-85D1-469C-8765-2381A8D22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3" y="-28758"/>
            <a:ext cx="11734798" cy="2378312"/>
          </a:xfrm>
          <a:prstGeom prst="rect">
            <a:avLst/>
          </a:prstGeom>
          <a:gradFill>
            <a:gsLst>
              <a:gs pos="0">
                <a:schemeClr val="accent5">
                  <a:alpha val="0"/>
                </a:schemeClr>
              </a:gs>
              <a:gs pos="100000">
                <a:schemeClr val="accent6">
                  <a:alpha val="44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5E72AC0-5005-4864-BFA5-33B5E0BC5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01756" y="-3271597"/>
            <a:ext cx="2376595" cy="8865706"/>
          </a:xfrm>
          <a:prstGeom prst="rect">
            <a:avLst/>
          </a:prstGeom>
          <a:gradFill>
            <a:gsLst>
              <a:gs pos="0">
                <a:schemeClr val="accent4">
                  <a:alpha val="19000"/>
                </a:schemeClr>
              </a:gs>
              <a:gs pos="99000">
                <a:schemeClr val="accent5">
                  <a:alpha val="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93DA6880-8D2A-4073-BBC2-390E573D4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1" y="2103798"/>
            <a:ext cx="4600352" cy="258769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413D4C1C-8C47-4058-B0AA-E3CD8E887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048" y="2103798"/>
            <a:ext cx="4600352" cy="2587698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1C71E1-BFEE-4314-869C-F545A8711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1" y="4993537"/>
            <a:ext cx="9448800" cy="1332078"/>
          </a:xfrm>
        </p:spPr>
        <p:txBody>
          <a:bodyPr>
            <a:normAutofit/>
          </a:bodyPr>
          <a:lstStyle/>
          <a:p>
            <a:r>
              <a:rPr lang="nl-NL" sz="1400" b="0" i="0">
                <a:effectLst/>
                <a:latin typeface="Museo Sans"/>
              </a:rPr>
              <a:t>Het hindoeïsme kent veel verschillende goden en godinnen</a:t>
            </a:r>
          </a:p>
          <a:p>
            <a:r>
              <a:rPr lang="nl-NL" sz="1400" b="0" i="0">
                <a:effectLst/>
                <a:latin typeface="Museo Sans"/>
              </a:rPr>
              <a:t>De drie belangrijkste kenmerken vinden we terug in de trimurti of drie-éénheid: de goden Brahma (de schepper), Vishnu (de beschermer) en Shiva (de verwoester). </a:t>
            </a:r>
            <a:endParaRPr lang="nl-NL" sz="1400"/>
          </a:p>
        </p:txBody>
      </p:sp>
    </p:spTree>
    <p:extLst>
      <p:ext uri="{BB962C8B-B14F-4D97-AF65-F5344CB8AC3E}">
        <p14:creationId xmlns:p14="http://schemas.microsoft.com/office/powerpoint/2010/main" val="88865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D9D89B5-CCAB-4617-B70E-501DBE3C8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3EF1A06-61E3-462B-AA22-E0CABD6DBE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633" b="12472"/>
          <a:stretch/>
        </p:blipFill>
        <p:spPr>
          <a:xfrm>
            <a:off x="20" y="432"/>
            <a:ext cx="12191980" cy="4244759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95AC547-F6F4-48EE-AB77-8DF7200BE5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83953"/>
            <a:ext cx="5638800" cy="1465973"/>
          </a:xfrm>
        </p:spPr>
        <p:txBody>
          <a:bodyPr>
            <a:normAutofit/>
          </a:bodyPr>
          <a:lstStyle/>
          <a:p>
            <a:r>
              <a:rPr lang="nl-NL" sz="1400" b="0" i="0">
                <a:effectLst/>
                <a:latin typeface="Museo Sans"/>
              </a:rPr>
              <a:t>Voor hindoes zijn ook sommige rivieren heilig, zoals de Ganges die door India en Bangladesh stroomt.</a:t>
            </a:r>
          </a:p>
          <a:p>
            <a:r>
              <a:rPr lang="nl-NL" sz="1400" b="0" i="0">
                <a:effectLst/>
                <a:latin typeface="Museo Sans"/>
              </a:rPr>
              <a:t>Als hindoes sterven, worden zij gecremeerd. Hun as wordt daarna, als het kan, in de Ganges uitgestrooid. </a:t>
            </a:r>
            <a:endParaRPr lang="nl-NL" sz="14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5DEFE8-24AF-47F7-B020-D4D76ABA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AE3873-25FC-4346-B1D5-82E5F9D95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7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58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D1F660F9-CF93-42D0-8FCF-627A071009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C5D9031-3674-45D6-A9CD-3B5502BD8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604" y="-1"/>
            <a:ext cx="12180792" cy="2344079"/>
          </a:xfrm>
          <a:prstGeom prst="rect">
            <a:avLst/>
          </a:prstGeom>
          <a:gradFill>
            <a:gsLst>
              <a:gs pos="0">
                <a:schemeClr val="accent5"/>
              </a:gs>
              <a:gs pos="100000">
                <a:schemeClr val="accent2">
                  <a:alpha val="94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16FC2C8-85D1-469C-8765-2381A8D22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29196" cy="2344079"/>
          </a:xfrm>
          <a:prstGeom prst="rect">
            <a:avLst/>
          </a:prstGeom>
          <a:gradFill>
            <a:gsLst>
              <a:gs pos="0">
                <a:schemeClr val="accent5">
                  <a:alpha val="82000"/>
                </a:schemeClr>
              </a:gs>
              <a:gs pos="68000">
                <a:schemeClr val="accent6">
                  <a:alpha val="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5E72AC0-5005-4864-BFA5-33B5E0BC5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5150699" y="-4697223"/>
            <a:ext cx="2347802" cy="11734800"/>
          </a:xfrm>
          <a:prstGeom prst="rect">
            <a:avLst/>
          </a:prstGeom>
          <a:gradFill>
            <a:gsLst>
              <a:gs pos="0">
                <a:schemeClr val="accent6">
                  <a:alpha val="26000"/>
                </a:schemeClr>
              </a:gs>
              <a:gs pos="99000">
                <a:schemeClr val="accent5">
                  <a:alpha val="6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Onlinemedia 5" title="Simran viert Divali in Paramaribo">
            <a:hlinkClick r:id="" action="ppaction://media"/>
            <a:extLst>
              <a:ext uri="{FF2B5EF4-FFF2-40B4-BE49-F238E27FC236}">
                <a16:creationId xmlns:a16="http://schemas.microsoft.com/office/drawing/2014/main" id="{DC7EBC44-5033-4A4F-A9F0-35426F976DA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371601" y="1854558"/>
            <a:ext cx="2905048" cy="164135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0F080377-CEB5-4A50-92AB-FFE797DC9C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00565" y="1854558"/>
            <a:ext cx="2985264" cy="1679211"/>
          </a:xfrm>
          <a:prstGeom prst="rect">
            <a:avLst/>
          </a:prstGeom>
        </p:spPr>
      </p:pic>
      <p:pic>
        <p:nvPicPr>
          <p:cNvPr id="4" name="Onlinemedia 3" title="Happy Holi in Amsterdam Zuidoost">
            <a:hlinkClick r:id="" action="ppaction://media"/>
            <a:extLst>
              <a:ext uri="{FF2B5EF4-FFF2-40B4-BE49-F238E27FC236}">
                <a16:creationId xmlns:a16="http://schemas.microsoft.com/office/drawing/2014/main" id="{56F755F7-436C-4798-B5F7-66F50C3125DB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7909744" y="1854558"/>
            <a:ext cx="2910655" cy="164452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7D5593-8CF7-40B0-B615-21E3A46F5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5076664"/>
            <a:ext cx="9448800" cy="1233984"/>
          </a:xfrm>
        </p:spPr>
        <p:txBody>
          <a:bodyPr>
            <a:normAutofit/>
          </a:bodyPr>
          <a:lstStyle/>
          <a:p>
            <a:r>
              <a:rPr lang="nl-NL" sz="1400" b="0" i="0">
                <a:effectLst/>
                <a:latin typeface="Museo Slab"/>
              </a:rPr>
              <a:t>De belangrijkste feestdagen in het hindoeïsme zijn Holi, Dussehra, Divali en Raksha.</a:t>
            </a:r>
            <a:endParaRPr lang="nl-NL" sz="1400"/>
          </a:p>
        </p:txBody>
      </p:sp>
    </p:spTree>
    <p:extLst>
      <p:ext uri="{BB962C8B-B14F-4D97-AF65-F5344CB8AC3E}">
        <p14:creationId xmlns:p14="http://schemas.microsoft.com/office/powerpoint/2010/main" val="337472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radientRiseVTI">
  <a:themeElements>
    <a:clrScheme name="AnalogousFromDarkSeedLeftStep">
      <a:dk1>
        <a:srgbClr val="000000"/>
      </a:dk1>
      <a:lt1>
        <a:srgbClr val="FFFFFF"/>
      </a:lt1>
      <a:dk2>
        <a:srgbClr val="301B2A"/>
      </a:dk2>
      <a:lt2>
        <a:srgbClr val="F1F0F3"/>
      </a:lt2>
      <a:accent1>
        <a:srgbClr val="76AF1F"/>
      </a:accent1>
      <a:accent2>
        <a:srgbClr val="A8A512"/>
      </a:accent2>
      <a:accent3>
        <a:srgbClr val="E18F25"/>
      </a:accent3>
      <a:accent4>
        <a:srgbClr val="D53317"/>
      </a:accent4>
      <a:accent5>
        <a:srgbClr val="E7295C"/>
      </a:accent5>
      <a:accent6>
        <a:srgbClr val="D5179A"/>
      </a:accent6>
      <a:hlink>
        <a:srgbClr val="C0424F"/>
      </a:hlink>
      <a:folHlink>
        <a:srgbClr val="7F7F7F"/>
      </a:folHlink>
    </a:clrScheme>
    <a:fontScheme name="Avenir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378</Words>
  <Application>Microsoft Office PowerPoint</Application>
  <PresentationFormat>Breedbeeld</PresentationFormat>
  <Paragraphs>22</Paragraphs>
  <Slides>7</Slides>
  <Notes>2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3" baseType="lpstr">
      <vt:lpstr>Arial</vt:lpstr>
      <vt:lpstr>Calibri</vt:lpstr>
      <vt:lpstr>Museo Sans</vt:lpstr>
      <vt:lpstr>Museo Slab</vt:lpstr>
      <vt:lpstr>Tw Cen MT</vt:lpstr>
      <vt:lpstr>GradientRiseVTI</vt:lpstr>
      <vt:lpstr>Hindoeïsme </vt:lpstr>
      <vt:lpstr>Ontstaan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Religies</dc:title>
  <dc:creator>stephenny stel</dc:creator>
  <cp:lastModifiedBy>stephenny stel</cp:lastModifiedBy>
  <cp:revision>3</cp:revision>
  <dcterms:created xsi:type="dcterms:W3CDTF">2021-11-03T12:53:29Z</dcterms:created>
  <dcterms:modified xsi:type="dcterms:W3CDTF">2021-11-03T13:14:21Z</dcterms:modified>
</cp:coreProperties>
</file>